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6" r:id="rId11"/>
    <p:sldId id="266" r:id="rId12"/>
    <p:sldId id="265" r:id="rId13"/>
    <p:sldId id="277" r:id="rId14"/>
    <p:sldId id="267" r:id="rId15"/>
    <p:sldId id="275" r:id="rId16"/>
    <p:sldId id="278" r:id="rId17"/>
    <p:sldId id="273" r:id="rId18"/>
    <p:sldId id="279" r:id="rId19"/>
    <p:sldId id="280" r:id="rId20"/>
    <p:sldId id="292" r:id="rId21"/>
    <p:sldId id="274" r:id="rId22"/>
    <p:sldId id="270" r:id="rId23"/>
    <p:sldId id="272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2A9286"/>
    <a:srgbClr val="CCFFFF"/>
    <a:srgbClr val="2EA092"/>
    <a:srgbClr val="87DDD3"/>
    <a:srgbClr val="A4F8FC"/>
    <a:srgbClr val="C3FA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84" autoAdjust="0"/>
    <p:restoredTop sz="93122" autoAdjust="0"/>
  </p:normalViewPr>
  <p:slideViewPr>
    <p:cSldViewPr>
      <p:cViewPr>
        <p:scale>
          <a:sx n="50" d="100"/>
          <a:sy n="50" d="100"/>
        </p:scale>
        <p:origin x="2154" y="-1170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2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5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5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7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6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6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7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B43-5CAC-4ADC-9FD8-989966C3F6F3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7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BDD2-4584-414C-8453-76F1422C6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6220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6213348" cy="4127114"/>
          </a:xfrm>
          <a:prstGeom prst="rect">
            <a:avLst/>
          </a:prstGeom>
        </p:spPr>
      </p:pic>
      <p:pic>
        <p:nvPicPr>
          <p:cNvPr id="11" name="Picture 10" descr="ext_main ent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0" y="1066800"/>
            <a:ext cx="6213829" cy="4140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2200" y="609600"/>
            <a:ext cx="7543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Baltimore, Marylan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Construction Management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Messner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 2008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1D5"/>
              </a:clrFrom>
              <a:clrTo>
                <a:srgbClr val="D2D1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3800" y="304800"/>
            <a:ext cx="43908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0878800" y="2887682"/>
            <a:ext cx="571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Typical Bay size: 29’ x 29’</a:t>
            </a:r>
          </a:p>
          <a:p>
            <a:pPr algn="ctr"/>
            <a:endParaRPr lang="en-US" sz="2400" u="sng" dirty="0" smtClean="0"/>
          </a:p>
          <a:p>
            <a:pPr algn="ctr"/>
            <a:r>
              <a:rPr lang="en-US" sz="2400" dirty="0" smtClean="0"/>
              <a:t>Total Building Live Load: 246.5 kips</a:t>
            </a:r>
          </a:p>
          <a:p>
            <a:pPr algn="ctr"/>
            <a:r>
              <a:rPr lang="en-US" sz="2400" dirty="0" smtClean="0"/>
              <a:t>Total Building Dead Load: 378.1 kips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Beam Size: 16 x 26</a:t>
            </a:r>
          </a:p>
          <a:p>
            <a:pPr algn="ctr"/>
            <a:r>
              <a:rPr lang="en-US" sz="2400" dirty="0" smtClean="0"/>
              <a:t>Girder Size: 21 x 68</a:t>
            </a:r>
          </a:p>
          <a:p>
            <a:pPr algn="ctr"/>
            <a:r>
              <a:rPr lang="en-US" sz="2400" dirty="0" smtClean="0"/>
              <a:t>Column Size: 14 x 90 </a:t>
            </a:r>
          </a:p>
          <a:p>
            <a:pPr algn="ctr"/>
            <a:r>
              <a:rPr lang="en-US" sz="2400" dirty="0" smtClean="0"/>
              <a:t>(Orientation of beams East-West)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KK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488400" y="1143000"/>
            <a:ext cx="3124200" cy="12192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3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640800" y="1371600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NEW Schedule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9964400" y="2590800"/>
            <a:ext cx="5943600" cy="2971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3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193000" y="2819400"/>
            <a:ext cx="5410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Original Schedule = 86 days</a:t>
            </a:r>
          </a:p>
          <a:p>
            <a:r>
              <a:rPr lang="en-US" sz="2800" dirty="0" smtClean="0"/>
              <a:t>New Schedule = 43 days</a:t>
            </a:r>
          </a:p>
          <a:p>
            <a:endParaRPr lang="en-US" sz="2800" dirty="0" smtClean="0"/>
          </a:p>
          <a:p>
            <a:r>
              <a:rPr lang="en-US" sz="2800" b="1" dirty="0" smtClean="0"/>
              <a:t>Reducing Schedule by = 43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973800" y="762000"/>
            <a:ext cx="7467600" cy="1066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50000" y="838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Construction Sequence Schedule</a:t>
            </a:r>
            <a:r>
              <a:rPr lang="en-US" sz="2400" dirty="0" smtClean="0"/>
              <a:t>: Showing only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floor up to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floor.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659600" y="3200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9431000" y="2133600"/>
          <a:ext cx="6156960" cy="1997964"/>
        </p:xfrm>
        <a:graphic>
          <a:graphicData uri="http://schemas.openxmlformats.org/drawingml/2006/table">
            <a:tbl>
              <a:tblPr/>
              <a:tblGrid>
                <a:gridCol w="823595"/>
                <a:gridCol w="573405"/>
                <a:gridCol w="618490"/>
                <a:gridCol w="618490"/>
                <a:gridCol w="618490"/>
                <a:gridCol w="618490"/>
                <a:gridCol w="618490"/>
                <a:gridCol w="618490"/>
                <a:gridCol w="531495"/>
                <a:gridCol w="517525"/>
              </a:tblGrid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Schedule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25-Jun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26-Jun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27-Jun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28-Jun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29-Jun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2-Jul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3-Jul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4-Jul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5-Jul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1-1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1-2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1-3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1-4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1-5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1-6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Section 2-1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E9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Steel erection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Metal Deck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  <p:pic>
        <p:nvPicPr>
          <p:cNvPr id="37" name="Picture 36" descr="Good Site Plan - 2008.jpg"/>
          <p:cNvPicPr/>
          <p:nvPr/>
        </p:nvPicPr>
        <p:blipFill>
          <a:blip r:embed="rId4" cstate="print">
            <a:lum contrast="10000"/>
          </a:blip>
          <a:srcRect l="27601" t="46370" r="45312" b="22146"/>
          <a:stretch>
            <a:fillRect/>
          </a:stretch>
        </p:blipFill>
        <p:spPr>
          <a:xfrm>
            <a:off x="20726400" y="4191000"/>
            <a:ext cx="2295959" cy="205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17547" t="24377" r="27759" b="35908"/>
          <a:stretch>
            <a:fillRect/>
          </a:stretch>
        </p:blipFill>
        <p:spPr bwMode="auto">
          <a:xfrm>
            <a:off x="20955000" y="4800600"/>
            <a:ext cx="209427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20803394" y="5638006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583400" y="548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Start</a:t>
            </a:r>
            <a:r>
              <a:rPr lang="en-US" sz="2000" dirty="0" smtClean="0"/>
              <a:t> </a:t>
            </a:r>
            <a:r>
              <a:rPr lang="en-US" sz="2000" b="1" dirty="0" smtClean="0"/>
              <a:t>Here</a:t>
            </a:r>
            <a:endParaRPr lang="en-US" sz="2000" b="1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0116800" y="5867400"/>
            <a:ext cx="990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1648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End </a:t>
            </a:r>
            <a:r>
              <a:rPr lang="en-US" sz="2000" dirty="0" smtClean="0"/>
              <a:t> </a:t>
            </a:r>
            <a:r>
              <a:rPr lang="en-US" sz="2000" b="1" dirty="0" smtClean="0"/>
              <a:t>Here</a:t>
            </a:r>
            <a:endParaRPr lang="en-US" sz="2000" b="1" dirty="0"/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22860000" y="48768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1183600" y="57150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4193500" y="5600700"/>
            <a:ext cx="990600" cy="1588"/>
          </a:xfrm>
          <a:prstGeom prst="straightConnector1">
            <a:avLst/>
          </a:prstGeom>
          <a:ln w="762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460200" y="4648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</a:rPr>
              <a:t>N</a:t>
            </a:r>
            <a:endParaRPr lang="en-US" sz="2800" b="1" dirty="0">
              <a:solidFill>
                <a:srgbClr val="006666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4307800" y="5715000"/>
            <a:ext cx="762000" cy="1588"/>
          </a:xfrm>
          <a:prstGeom prst="line">
            <a:avLst/>
          </a:prstGeom>
          <a:ln w="762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69200" y="609600"/>
            <a:ext cx="4649820" cy="261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659600" y="3581400"/>
            <a:ext cx="6629400" cy="28194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193000" y="3810000"/>
            <a:ext cx="5791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Cost Comparison</a:t>
            </a:r>
          </a:p>
          <a:p>
            <a:pPr algn="ctr"/>
            <a:endParaRPr lang="en-US" sz="2400" u="sng" dirty="0" smtClean="0"/>
          </a:p>
          <a:p>
            <a:r>
              <a:rPr lang="en-US" sz="2400" dirty="0" smtClean="0"/>
              <a:t>Cast in Place Concrete = $4,181,700</a:t>
            </a:r>
          </a:p>
          <a:p>
            <a:r>
              <a:rPr lang="en-US" sz="2400" dirty="0" smtClean="0"/>
              <a:t>Redesigned Structural System = $3,517, 972</a:t>
            </a:r>
          </a:p>
          <a:p>
            <a:endParaRPr lang="en-US" sz="2400" dirty="0" smtClean="0"/>
          </a:p>
          <a:p>
            <a:r>
              <a:rPr lang="en-US" sz="2400" b="1" dirty="0" smtClean="0"/>
              <a:t>A TOTAL SAVINGS OF = $663,738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69200" y="609600"/>
            <a:ext cx="4649820" cy="261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973800" y="1828800"/>
            <a:ext cx="7162800" cy="40386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006666">
                <a:alpha val="73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431000" y="2286000"/>
            <a:ext cx="6477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Recommendations</a:t>
            </a:r>
          </a:p>
          <a:p>
            <a:pPr algn="ctr"/>
            <a:endParaRPr lang="en-US" u="sng" dirty="0" smtClean="0"/>
          </a:p>
          <a:p>
            <a:r>
              <a:rPr lang="en-US" sz="2000" dirty="0" smtClean="0"/>
              <a:t>Benefit s the Owner by using a steel structural system by: 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Reduces the project schedule and gets the owner into the building two months sooner which allows them to start making a revenue sooner.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Reduces overall project cost which allows owner to purchase more specialized equipment for the children.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/>
            <a:endParaRPr lang="en-US" sz="2800" b="1" u="sng" dirty="0" smtClean="0"/>
          </a:p>
          <a:p>
            <a:pPr algn="ctr"/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29800" y="2209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5072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278600" y="2133600"/>
            <a:ext cx="7848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Initial Mechanical System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Includes 3 Air Handling Units with a 40,000cfm Capacity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Cooling Capacity : 246.9 Tons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: 2,962.2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Heating Capacity : -2,270.4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Energy Consumption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99" b="24862"/>
          <a:stretch>
            <a:fillRect/>
          </a:stretch>
        </p:blipFill>
        <p:spPr bwMode="auto">
          <a:xfrm>
            <a:off x="20193000" y="50292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29800" y="2209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2024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278600" y="21336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29800" y="2209800"/>
            <a:ext cx="7848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1262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0" y="2209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best heat recovery system for this building is the enthalpy wheel.  It  preconditions the air before final heating/cooling the supply air. 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1765" t="5766" r="9804" b="5821"/>
          <a:stretch>
            <a:fillRect/>
          </a:stretch>
        </p:blipFill>
        <p:spPr bwMode="auto">
          <a:xfrm>
            <a:off x="19964400" y="3429000"/>
            <a:ext cx="21336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2936200" y="3505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Enthalpy Wheel: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Captures the hot/cold element from the exhaust air to pre condition the supply air.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prevent contaminates by expelling contaminates out through exhaust air duct.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29800" y="2209800"/>
            <a:ext cx="7848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1262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278600" y="2133600"/>
            <a:ext cx="7848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Mechanical System with Enthalpy Wheels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Includes 3 Air Handling Units with a 40,000cfm Capacity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Cooling Capacity :216.6Tons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: 2,559.9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Heating Capacity : -1,974.7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Energy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Consumption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60" b="30847"/>
          <a:stretch>
            <a:fillRect/>
          </a:stretch>
        </p:blipFill>
        <p:spPr bwMode="auto">
          <a:xfrm>
            <a:off x="20269200" y="51054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39600" y="2667000"/>
            <a:ext cx="3810000" cy="38100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039600" y="2743200"/>
            <a:ext cx="3581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77800" y="5486400"/>
            <a:ext cx="1676400" cy="7900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06000" y="2971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15600" y="609600"/>
            <a:ext cx="716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29800" y="2209800"/>
            <a:ext cx="7848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1262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278600" y="2133600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Mechanical System with Enthalpy Wheels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Cooling Capacity Difference =  30 Tons</a:t>
            </a:r>
          </a:p>
          <a:p>
            <a:pPr lvl="6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=400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Heating Capacity Difference =  300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Energy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Consumption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Building Energy Consumption = 1,955 Btu/ft^2-year</a:t>
            </a: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16600" y="2133600"/>
            <a:ext cx="8229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829800" y="2209800"/>
            <a:ext cx="784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0421600" y="2209800"/>
            <a:ext cx="990600" cy="2667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0993100" y="17907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564600" y="1371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Enthalpy Wheel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829800" y="2209800"/>
            <a:ext cx="784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9735800" y="2209800"/>
            <a:ext cx="6553200" cy="2971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269200" y="2209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u="sng" dirty="0" smtClean="0"/>
              <a:t>Cost of System</a:t>
            </a:r>
          </a:p>
          <a:p>
            <a:pPr algn="ctr"/>
            <a:endParaRPr lang="en-US" sz="2400" u="sng" dirty="0" smtClean="0"/>
          </a:p>
          <a:p>
            <a:pPr algn="ctr"/>
            <a:r>
              <a:rPr lang="en-US" sz="2400" dirty="0" smtClean="0"/>
              <a:t>Each Enthalpy wheel costs = $39,550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new system needs 3 (one for each AHU) </a:t>
            </a:r>
          </a:p>
          <a:p>
            <a:pPr algn="ctr"/>
            <a:r>
              <a:rPr lang="en-US" sz="2400" b="1" dirty="0" smtClean="0"/>
              <a:t>Total = $118,650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829800" y="2209800"/>
            <a:ext cx="784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1400" y="3352800"/>
            <a:ext cx="78555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19583400" y="2133600"/>
            <a:ext cx="6477000" cy="9144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497800" y="2362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Cost Comparison to Original System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8298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829800" y="2209800"/>
            <a:ext cx="784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Heat Recovery System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Since the building is a medical center, it requires 100% exhaust   	     	    air.  This increases energy costs to heat/cool supply air.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decrease energy costs by installing enthalpy wheels into the  3 AHU 	     and maintain indoor air quality.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Evaluate Mechanical system with a heat recovery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Re-design air handling unit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of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8973800" y="1066800"/>
            <a:ext cx="7162800" cy="54102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006666">
                <a:alpha val="73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02400" y="1143000"/>
            <a:ext cx="6781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Recommendations</a:t>
            </a:r>
          </a:p>
          <a:p>
            <a:pPr algn="ctr"/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Enthalpy wheel was found to save about $3,000 per year on energy costs.  However, the total cost of the wheels is $118,650 and it would take 41 years to pay off the wheels before saving money on energy consumption. 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wheels are also very large and need a long lead time prior to installation.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buildings roof is also not designed to be remove to  maintain and replace the systems which are located in the penthouse.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Saving energy is good but in this case it is just to costly for the owner.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/>
            <a:endParaRPr lang="en-US" sz="2800" b="1" u="sng" dirty="0" smtClean="0"/>
          </a:p>
          <a:p>
            <a:pPr algn="ctr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591800" y="685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3 - Critical Industry Research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060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058400" y="2057400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3D Design Coordination</a:t>
            </a:r>
          </a:p>
          <a:p>
            <a:pPr algn="ctr"/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This project did not use 3D design coordination for the 	       MEP system.  This created many unproductive 		       meetings and many changes orders.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Objective: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research the use of 3D design coordination for MEP 	        systems with clash detection and to figure out 		        companies think about it.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060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6690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735800" y="2286000"/>
            <a:ext cx="624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Procedure</a:t>
            </a:r>
          </a:p>
          <a:p>
            <a:pPr algn="ctr"/>
            <a:endParaRPr lang="en-US" sz="2400" u="sng" dirty="0" smtClean="0"/>
          </a:p>
          <a:p>
            <a:pPr algn="ctr"/>
            <a:r>
              <a:rPr lang="en-US" sz="2000" dirty="0" smtClean="0"/>
              <a:t>Figure out the cost of the program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Survey results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Conclusion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058400" y="2057400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3D Design Coordination</a:t>
            </a:r>
          </a:p>
          <a:p>
            <a:pPr algn="ctr"/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This project did not use 3D design coordination for the 	       MEP system.  This created many unproductive 		       meetings and many changes orders.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Objective: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research the use of 3D design coordination for MEP 	        systems with clash detection and to figure out 		        companies think about it.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591800" y="685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3 - Critical Industry Research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659600" y="2286000"/>
            <a:ext cx="6629400" cy="1066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0" y="2438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The cost of the system</a:t>
            </a:r>
            <a:endParaRPr lang="en-US" dirty="0" smtClean="0"/>
          </a:p>
          <a:p>
            <a:r>
              <a:rPr lang="en-US" dirty="0" smtClean="0"/>
              <a:t>3D design coordination requires computer software and training.</a:t>
            </a:r>
          </a:p>
          <a:p>
            <a:endParaRPr 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20421600" y="3581400"/>
            <a:ext cx="5410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0574000" y="3733800"/>
          <a:ext cx="5105400" cy="1752221"/>
        </p:xfrm>
        <a:graphic>
          <a:graphicData uri="http://schemas.openxmlformats.org/drawingml/2006/table">
            <a:tbl>
              <a:tblPr/>
              <a:tblGrid>
                <a:gridCol w="1670728"/>
                <a:gridCol w="759357"/>
                <a:gridCol w="190735"/>
                <a:gridCol w="2484580"/>
              </a:tblGrid>
              <a:tr h="24635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Autodesk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55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Software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9B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Corporate Classroom Training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9B"/>
                    </a:solidFill>
                  </a:tcPr>
                </a:tc>
              </a:tr>
              <a:tr h="255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AutoCAD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$3,970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3-Day (27hrs) = $2,350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Revit MEP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$2,536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5-Day (45hrs) = $3,950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Revit Structural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$3,103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Corporate On-Site Training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9B"/>
                    </a:solidFill>
                  </a:tcPr>
                </a:tc>
              </a:tr>
              <a:tr h="246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NavisWorks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$8,000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3-Day (27hrs) = $1,950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5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5-Day (45hrs) = $3,250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591800" y="685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3 - Critical Industry Research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58400" y="2057400"/>
            <a:ext cx="7848600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3D Design Coordination</a:t>
            </a:r>
          </a:p>
          <a:p>
            <a:pPr algn="ctr"/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Problem:  Many 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nproductive MEP coordination meetings which resulted 	    in many changes orders.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research the use of 3D design coordination for MEP 	        	     systems with clash detection and to survey the contractors and 	     designs on the project about their thoughts on the program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/>
              <a:t>Procedure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 out the cost of the system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Survey results</a:t>
            </a:r>
          </a:p>
          <a:p>
            <a:pPr algn="ctr"/>
            <a:r>
              <a:rPr lang="en-US" sz="2000" dirty="0" smtClean="0"/>
              <a:t>Conclusion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3D Design Coordination</a:t>
            </a:r>
          </a:p>
          <a:p>
            <a:pPr algn="ctr"/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Problem:  Many 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nproductive MEP coordination meetings which resulted 	    in many changes orders.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research the use of 3D design coordination for MEP 	        	     systems with clash detection and to survey the contractors and 	     designs on the project about their thoughts on the program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/>
              <a:t>Procedure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Figure out the cost of the system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Survey results</a:t>
            </a:r>
          </a:p>
          <a:p>
            <a:pPr algn="ctr"/>
            <a:r>
              <a:rPr lang="en-US" sz="2000" dirty="0" smtClean="0"/>
              <a:t>Conclusion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6690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91800" y="685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3 - Critical Industry Research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64400" y="25908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Survey Results</a:t>
            </a:r>
          </a:p>
          <a:p>
            <a:pPr algn="ctr"/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Companies lack the resources and the funds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Coordinating project team is very difficult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Most larger companies are subcontracting the 3D design work out to specialists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745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91800" y="685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3 - Critical Industry Research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2057400"/>
            <a:ext cx="7848600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3D Design Coordination</a:t>
            </a:r>
          </a:p>
          <a:p>
            <a:pPr algn="ctr"/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Problem:  Many 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nproductive MEP coordination meetings which resulted 	    in many changes orders.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research the use of 3D design coordination for MEP 	        	     systems with clash detection and to survey the contractors and 	     designs on the project about their thoughts on the program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/>
              <a:t>Procedure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Figure out the cost of the system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Survey results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Conclusion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35800" y="2514600"/>
            <a:ext cx="5791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Companies are aware the price to implement the program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Companies know the process to utilize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Companies feel that once technology increases more and the demand to use 3D design coordination increases, companies will then start implementing and utilizing 3D design coordination on construction projects.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536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829800" y="2133600"/>
            <a:ext cx="784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Baltimore Maryland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Occupancy and Function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Outpatient Medical Center for the Developmental 			               Disabilities of Children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115,000 Square Feet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u="sng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Schedule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24 Months – Starting Jan. 2007 &amp; Ending Jan. 2009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Total Project Cost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$3.5 Million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Project Delivery Method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CM @ Risk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6" name="Picture 25" descr="11_-_November_2007_Photos_Page_2.jpg"/>
          <p:cNvPicPr>
            <a:picLocks noChangeAspect="1"/>
          </p:cNvPicPr>
          <p:nvPr/>
        </p:nvPicPr>
        <p:blipFill>
          <a:blip r:embed="rId4">
            <a:lum bright="30000" contrast="20000"/>
          </a:blip>
          <a:srcRect l="55544" t="64729" r="7974" b="13619"/>
          <a:stretch>
            <a:fillRect/>
          </a:stretch>
        </p:blipFill>
        <p:spPr>
          <a:xfrm>
            <a:off x="19050000" y="381000"/>
            <a:ext cx="4266306" cy="3276600"/>
          </a:xfrm>
          <a:prstGeom prst="rect">
            <a:avLst/>
          </a:prstGeom>
        </p:spPr>
      </p:pic>
      <p:pic>
        <p:nvPicPr>
          <p:cNvPr id="28" name="Picture 27" descr="11_-_November_2007_Photos_Page_2.jpg"/>
          <p:cNvPicPr>
            <a:picLocks noChangeAspect="1"/>
          </p:cNvPicPr>
          <p:nvPr/>
        </p:nvPicPr>
        <p:blipFill>
          <a:blip r:embed="rId4">
            <a:lum bright="30000" contrast="20000"/>
          </a:blip>
          <a:srcRect l="55473" t="36004" r="9739" b="42222"/>
          <a:stretch>
            <a:fillRect/>
          </a:stretch>
        </p:blipFill>
        <p:spPr>
          <a:xfrm>
            <a:off x="22479000" y="2895600"/>
            <a:ext cx="4572000" cy="370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would like to thank: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Kennedy Krieger Institute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 Team @ Whiting-Turner Contracting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AE Faculty and Staff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Family and Friends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Brush Script Std" pitchFamily="50" charset="0"/>
                <a:cs typeface="Arial" pitchFamily="34" charset="0"/>
              </a:rPr>
              <a:t>Thank You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Questions / Comments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Questions/Comments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7" name="Picture 16" descr="Spring Break - Third Day with Sunrise (83)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b="15278"/>
          <a:stretch>
            <a:fillRect/>
          </a:stretch>
        </p:blipFill>
        <p:spPr>
          <a:xfrm>
            <a:off x="10287000" y="1905000"/>
            <a:ext cx="7315200" cy="464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106400" y="2057400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Site Plan &amp; Penetration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1" name="Picture 20" descr="Good Site Plan - 2008.jpg"/>
          <p:cNvPicPr>
            <a:picLocks noChangeAspect="1"/>
          </p:cNvPicPr>
          <p:nvPr/>
        </p:nvPicPr>
        <p:blipFill>
          <a:blip r:embed="rId4" cstate="print"/>
          <a:srcRect l="7913" t="7778" r="5336" b="7778"/>
          <a:stretch>
            <a:fillRect/>
          </a:stretch>
        </p:blipFill>
        <p:spPr>
          <a:xfrm>
            <a:off x="11734800" y="2286000"/>
            <a:ext cx="4876800" cy="36696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592800" y="21336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penetration.jpg"/>
          <p:cNvPicPr>
            <a:picLocks noChangeAspect="1"/>
          </p:cNvPicPr>
          <p:nvPr/>
        </p:nvPicPr>
        <p:blipFill>
          <a:blip r:embed="rId5"/>
          <a:srcRect l="9166" t="14445" r="7500" b="21111"/>
          <a:stretch>
            <a:fillRect/>
          </a:stretch>
        </p:blipFill>
        <p:spPr>
          <a:xfrm>
            <a:off x="19507200" y="2286000"/>
            <a:ext cx="6400800" cy="37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Mechanical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1" name="Picture 20" descr="3M0.jpg"/>
          <p:cNvPicPr>
            <a:picLocks noChangeAspect="1"/>
          </p:cNvPicPr>
          <p:nvPr/>
        </p:nvPicPr>
        <p:blipFill>
          <a:blip r:embed="rId4" cstate="print"/>
          <a:srcRect l="10000" t="33333" r="26296" b="11111"/>
          <a:stretch>
            <a:fillRect/>
          </a:stretch>
        </p:blipFill>
        <p:spPr>
          <a:xfrm>
            <a:off x="10820400" y="2209800"/>
            <a:ext cx="6553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1353800" y="2752725"/>
          <a:ext cx="5029199" cy="1514474"/>
        </p:xfrm>
        <a:graphic>
          <a:graphicData uri="http://schemas.openxmlformats.org/drawingml/2006/table">
            <a:tbl>
              <a:tblPr/>
              <a:tblGrid>
                <a:gridCol w="1036320"/>
                <a:gridCol w="2631440"/>
                <a:gridCol w="1361439"/>
              </a:tblGrid>
              <a:tr h="223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Interview 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</a:tr>
              <a:tr h="21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Fred Nash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Enterprise Electric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CAD Operator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 Westermeyer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Windsor Electirc Co.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Project Manager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Thomas Fidler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Brown &amp; Heim Electric Contractors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Vice President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Graham Erbe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Mechanical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Estimator/Project Manager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Mechanical Engineering &amp; Construction Corporation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Manager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192000" y="685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Interview Sources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973800" y="2057400"/>
            <a:ext cx="77724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3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050000" y="2209800"/>
            <a:ext cx="784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Project Team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Owner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Kennedy Krieger Institute  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Whiting-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Turner Contracting Company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Architect: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Stanley, Beaman, 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Sears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Structural &amp; MEP Engineer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RFM Engineering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Civil Engineer: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RK +K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7536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829800" y="2133600"/>
            <a:ext cx="784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Baltimore Maryland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Occupancy and Function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Outpatient Medical Center for the Developmental 			               Disabilities of Children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115,000 Square Feet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u="sng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Schedule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24 Months – Starting Jan. 2007 &amp; Ending Jan. 2009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Total Project Cost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$3.5 Million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Project Delivery Method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CM @ Risk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7536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753600" y="2286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Existing Site Condition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 parking lot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4"/>
          <a:srcRect l="50781" t="36458" r="14844" b="27083"/>
          <a:stretch>
            <a:fillRect/>
          </a:stretch>
        </p:blipFill>
        <p:spPr bwMode="auto">
          <a:xfrm>
            <a:off x="14097000" y="21336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Elbow Connector 36"/>
          <p:cNvCxnSpPr>
            <a:endCxn id="36" idx="1"/>
          </p:cNvCxnSpPr>
          <p:nvPr/>
        </p:nvCxnSpPr>
        <p:spPr>
          <a:xfrm rot="16200000" flipH="1">
            <a:off x="13658850" y="2571750"/>
            <a:ext cx="952500" cy="838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4554200" y="2362200"/>
            <a:ext cx="1447800" cy="2209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306800" y="3276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KKI Parking Garage</a:t>
            </a:r>
          </a:p>
          <a:p>
            <a:endParaRPr lang="en-US" b="1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16078200" y="3200400"/>
            <a:ext cx="1371600" cy="1219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982200" y="5105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Foundation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Mat Slab Foundation System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536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53600" y="2286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Existing Site Condition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 parking lot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 l="50781" t="36458" r="14844" b="27083"/>
          <a:stretch>
            <a:fillRect/>
          </a:stretch>
        </p:blipFill>
        <p:spPr bwMode="auto">
          <a:xfrm>
            <a:off x="14097000" y="21336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18592800" y="21336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8897600" y="2286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Cast In Place Concrete</a:t>
            </a:r>
          </a:p>
          <a:p>
            <a:endParaRPr lang="en-US" dirty="0"/>
          </a:p>
        </p:txBody>
      </p:sp>
      <p:cxnSp>
        <p:nvCxnSpPr>
          <p:cNvPr id="37" name="Elbow Connector 36"/>
          <p:cNvCxnSpPr>
            <a:endCxn id="38" idx="1"/>
          </p:cNvCxnSpPr>
          <p:nvPr/>
        </p:nvCxnSpPr>
        <p:spPr>
          <a:xfrm rot="16200000" flipH="1">
            <a:off x="13658850" y="2571750"/>
            <a:ext cx="952500" cy="838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4554200" y="2362200"/>
            <a:ext cx="1447800" cy="2209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306800" y="3276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KKI Parking Garage</a:t>
            </a:r>
          </a:p>
          <a:p>
            <a:endParaRPr lang="en-US" b="1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16078200" y="3200400"/>
            <a:ext cx="1371600" cy="1219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982200" y="5105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Foundation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Mat Slab Foundation System</a:t>
            </a:r>
          </a:p>
          <a:p>
            <a:endParaRPr lang="en-US" dirty="0"/>
          </a:p>
        </p:txBody>
      </p:sp>
      <p:pic>
        <p:nvPicPr>
          <p:cNvPr id="43" name="Picture 42" descr="DSCN3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74400" y="2286000"/>
            <a:ext cx="2438400" cy="18288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412200" y="4953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Building Envelope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Precast Architectural Panels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4" descr="PC &amp; CW2.JPG"/>
          <p:cNvPicPr>
            <a:picLocks noChangeAspect="1"/>
          </p:cNvPicPr>
          <p:nvPr/>
        </p:nvPicPr>
        <p:blipFill>
          <a:blip r:embed="rId6">
            <a:lum bright="20000" contrast="10000"/>
          </a:blip>
          <a:stretch>
            <a:fillRect/>
          </a:stretch>
        </p:blipFill>
        <p:spPr>
          <a:xfrm>
            <a:off x="18973800" y="4267200"/>
            <a:ext cx="2438400" cy="1828800"/>
          </a:xfrm>
          <a:prstGeom prst="rect">
            <a:avLst/>
          </a:prstGeom>
        </p:spPr>
      </p:pic>
      <p:cxnSp>
        <p:nvCxnSpPr>
          <p:cNvPr id="47" name="Elbow Connector 46"/>
          <p:cNvCxnSpPr/>
          <p:nvPr/>
        </p:nvCxnSpPr>
        <p:spPr>
          <a:xfrm>
            <a:off x="22479000" y="3048000"/>
            <a:ext cx="1524000" cy="4572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22021800" y="4876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21259800" y="44958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58400" y="20574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Structural System was timely and required employees 	       to work weekends for 2 months.  It was also had a high 	       price.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Objective: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change structural system from Cast –In-Place 		       Concrete to Structural Steel  to reduce construction		      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9202400" y="19812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278600" y="21336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058400" y="20574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Structural System was timely and required employees 	       to work weekends for 2 months.  It was also had a high 	       price.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Objective: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change structural system from Cast –In-Place 		       Concrete to Structural Steel  to reduce construction		      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27432000" cy="685800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9144000"/>
                <a:gridCol w="9144000"/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solidFill>
                      <a:srgbClr val="87D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DD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2EA092"/>
          </a:solidFill>
          <a:ln w="57150">
            <a:solidFill>
              <a:srgbClr val="2A928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th broadway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78571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"/>
            <a:ext cx="4724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Kennedy Krieger Institute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Outpatient Medical Center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Baltimore, Maryland</a:t>
            </a:r>
          </a:p>
          <a:p>
            <a:pPr algn="ctr"/>
            <a:endParaRPr lang="en-US" sz="20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Katie Sennett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3FAFD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Construction Management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C3FAFD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514600"/>
            <a:ext cx="27432000" cy="76200"/>
          </a:xfrm>
          <a:prstGeom prst="line">
            <a:avLst/>
          </a:prstGeom>
          <a:ln w="76200">
            <a:solidFill>
              <a:srgbClr val="A4F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88600" y="0"/>
            <a:ext cx="3810000" cy="6858000"/>
          </a:xfrm>
          <a:prstGeom prst="rect">
            <a:avLst/>
          </a:prstGeom>
          <a:solidFill>
            <a:srgbClr val="CCFFFF">
              <a:alpha val="62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8288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144000" y="0"/>
            <a:ext cx="9144000" cy="2514600"/>
          </a:xfrm>
          <a:prstGeom prst="flowChartProcess">
            <a:avLst/>
          </a:prstGeom>
          <a:solidFill>
            <a:srgbClr val="2EA09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63200" y="533400"/>
            <a:ext cx="7086600" cy="838200"/>
          </a:xfrm>
          <a:prstGeom prst="rect">
            <a:avLst/>
          </a:prstGeom>
          <a:solidFill>
            <a:srgbClr val="2A9286"/>
          </a:solidFill>
          <a:ln>
            <a:solidFill>
              <a:srgbClr val="CC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820400" y="685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Analysis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497800" y="411480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Building: Typical Bay Size 29’ x 29’</a:t>
            </a:r>
          </a:p>
          <a:p>
            <a:r>
              <a:rPr lang="en-US" sz="2400" dirty="0" smtClean="0"/>
              <a:t>	            	 Pan and Joist Flooring System</a:t>
            </a:r>
          </a:p>
          <a:p>
            <a:r>
              <a:rPr lang="en-US" sz="2400" dirty="0" smtClean="0"/>
              <a:t>		(Orientation North-South)</a:t>
            </a:r>
          </a:p>
          <a:p>
            <a:r>
              <a:rPr lang="en-US" sz="2400" dirty="0" smtClean="0"/>
              <a:t>	              Columns Size: 30” diameter</a:t>
            </a:r>
          </a:p>
          <a:p>
            <a:r>
              <a:rPr lang="en-US" sz="2400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2667000"/>
            <a:ext cx="3810000" cy="37338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819400"/>
            <a:ext cx="358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Improving Cost, Constructability, &amp; Quality</a:t>
            </a: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Analysis 1: Structural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2: Mechanical System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Analysis 3: 3D Design Coordination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Questions/Comments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K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638800"/>
            <a:ext cx="1371600" cy="64644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982200" y="2057400"/>
            <a:ext cx="7924800" cy="4114800"/>
          </a:xfrm>
          <a:prstGeom prst="rect">
            <a:avLst/>
          </a:prstGeom>
          <a:solidFill>
            <a:srgbClr val="CCFFFF">
              <a:alpha val="99000"/>
            </a:srgbClr>
          </a:solidFill>
          <a:ln w="31750" cmpd="sng">
            <a:solidFill>
              <a:srgbClr val="2EA092">
                <a:alpha val="42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058400" y="2057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Changing Structural System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Structural System was timely and required employees to work weekends 	    for 2 months.  It was also had a high price.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change structural system from Cast –In-Place Concrete to Structural 	    Steel  to reduce construction schedule and project cost.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algn="ctr"/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Redesign structural system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Determine  NEW construction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Sequence schedule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 comparison to original system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3" name="Picture 32" descr="DSCN33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0" y="7620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2653</Words>
  <Application>Microsoft Office PowerPoint</Application>
  <PresentationFormat>Custom</PresentationFormat>
  <Paragraphs>1495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kas568</dc:creator>
  <cp:lastModifiedBy>kas568</cp:lastModifiedBy>
  <cp:revision>92</cp:revision>
  <dcterms:created xsi:type="dcterms:W3CDTF">2008-04-09T17:28:58Z</dcterms:created>
  <dcterms:modified xsi:type="dcterms:W3CDTF">2008-04-15T00:41:42Z</dcterms:modified>
</cp:coreProperties>
</file>